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99" r:id="rId5"/>
  </p:sldMasterIdLst>
  <p:notesMasterIdLst>
    <p:notesMasterId r:id="rId16"/>
  </p:notesMasterIdLst>
  <p:handoutMasterIdLst>
    <p:handoutMasterId r:id="rId17"/>
  </p:handoutMasterIdLst>
  <p:sldIdLst>
    <p:sldId id="281" r:id="rId6"/>
    <p:sldId id="291" r:id="rId7"/>
    <p:sldId id="333" r:id="rId8"/>
    <p:sldId id="337" r:id="rId9"/>
    <p:sldId id="336" r:id="rId10"/>
    <p:sldId id="334" r:id="rId11"/>
    <p:sldId id="335" r:id="rId12"/>
    <p:sldId id="311" r:id="rId13"/>
    <p:sldId id="301" r:id="rId14"/>
    <p:sldId id="298" r:id="rId15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Curzon" initials="RC" lastIdx="1" clrIdx="0"/>
  <p:cmAuthor id="2" name="Cristina Roman" initials="CR" lastIdx="1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DF411C"/>
    <a:srgbClr val="DC5D2A"/>
    <a:srgbClr val="7F8781"/>
    <a:srgbClr val="EEEEEE"/>
    <a:srgbClr val="000000"/>
    <a:srgbClr val="DE412F"/>
    <a:srgbClr val="4A4E52"/>
    <a:srgbClr val="E3E8E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868" autoAdjust="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>
        <p:guide orient="horz" pos="8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1" Type="http://schemas.openxmlformats.org/officeDocument/2006/relationships/slide" Target="slides/slide6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4985468-EA09-47E3-8036-5BF84197CAEF}" type="datetimeFigureOut">
              <a:rPr lang="en-GB" smtClean="0"/>
              <a:t>10/11/2021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7B2011F-DB26-4689-9E20-378C13B1A81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57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303BD5E-F603-431C-B79D-697385AE35AF}" type="datetimeFigureOut">
              <a:rPr lang="en-GB" smtClean="0"/>
              <a:t>10/11/2021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C59FDB4-792A-4C30-B3CA-9A37EF575B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1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94460" y="3404110"/>
            <a:ext cx="7254240" cy="1063387"/>
          </a:xfrm>
        </p:spPr>
        <p:txBody>
          <a:bodyPr wrap="square" lIns="0" anchor="b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 GOES HERE. It may stretch to two lines.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394460" y="4533900"/>
            <a:ext cx="7254240" cy="1042606"/>
          </a:xfrm>
        </p:spPr>
        <p:txBody>
          <a:bodyPr l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200" b="0" kern="1200" cap="all" baseline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This is subtitle text it can It can also go to additional lines if necessary. If this goes to multiple lines it looks like this.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endava-new-logo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605" y="1190270"/>
            <a:ext cx="2440870" cy="806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3532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12" t="8001" r="31509" b="308"/>
          <a:stretch/>
        </p:blipFill>
        <p:spPr>
          <a:xfrm>
            <a:off x="1307" y="8164"/>
            <a:ext cx="3829969" cy="68498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4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5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41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55" r="14816"/>
          <a:stretch/>
        </p:blipFill>
        <p:spPr>
          <a:xfrm>
            <a:off x="-1" y="0"/>
            <a:ext cx="398410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2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55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et &amp; Wealth Management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0" r="27729"/>
          <a:stretch/>
        </p:blipFill>
        <p:spPr>
          <a:xfrm>
            <a:off x="0" y="0"/>
            <a:ext cx="4231178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94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king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4" r="7453"/>
          <a:stretch/>
        </p:blipFill>
        <p:spPr>
          <a:xfrm>
            <a:off x="-8313" y="0"/>
            <a:ext cx="4239492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32115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6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22819"/>
          <a:stretch/>
        </p:blipFill>
        <p:spPr>
          <a:xfrm>
            <a:off x="-1" y="0"/>
            <a:ext cx="403998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" y="0"/>
            <a:ext cx="4368833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96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95" r="24213"/>
          <a:stretch/>
        </p:blipFill>
        <p:spPr>
          <a:xfrm>
            <a:off x="0" y="0"/>
            <a:ext cx="403167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42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3" r="21239"/>
          <a:stretch/>
        </p:blipFill>
        <p:spPr>
          <a:xfrm>
            <a:off x="-1" y="0"/>
            <a:ext cx="419792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" y="0"/>
            <a:ext cx="444780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089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4" r="26548"/>
          <a:stretch/>
        </p:blipFill>
        <p:spPr>
          <a:xfrm>
            <a:off x="-24938" y="0"/>
            <a:ext cx="416467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493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65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589"/>
          <a:stretch/>
        </p:blipFill>
        <p:spPr>
          <a:xfrm>
            <a:off x="-24939" y="0"/>
            <a:ext cx="414790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0428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831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42" t="31284" r="28561"/>
          <a:stretch/>
        </p:blipFill>
        <p:spPr>
          <a:xfrm>
            <a:off x="0" y="0"/>
            <a:ext cx="4139738" cy="665498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6972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8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337995" y="26655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06824" y="996707"/>
            <a:ext cx="4186165" cy="660738"/>
          </a:xfrm>
        </p:spPr>
        <p:txBody>
          <a:bodyPr wrap="square" lIns="0" anchor="t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28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9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6824" y="2016874"/>
            <a:ext cx="9682333" cy="3934346"/>
          </a:xfrm>
        </p:spPr>
        <p:txBody>
          <a:bodyPr wrap="none" lIns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411B"/>
              </a:buClr>
              <a:buSzTx/>
              <a:buFont typeface="Wingdings" panose="05000000000000000000" pitchFamily="2" charset="2"/>
              <a:buChar char="§"/>
              <a:tabLst/>
              <a:defRPr lang="en-US" sz="33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First topics on the agenda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Text Placeholder 1"/>
          <p:cNvSpPr txBox="1">
            <a:spLocks/>
          </p:cNvSpPr>
          <p:nvPr userDrawn="1"/>
        </p:nvSpPr>
        <p:spPr>
          <a:xfrm flipH="1">
            <a:off x="806824" y="1708920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88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 Estate_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0" r="25218"/>
          <a:stretch/>
        </p:blipFill>
        <p:spPr>
          <a:xfrm>
            <a:off x="-17755" y="0"/>
            <a:ext cx="4451210" cy="68580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-27710" y="0"/>
            <a:ext cx="4461165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6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1571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c - success stor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431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4862147" y="322509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206888" y="2379387"/>
            <a:ext cx="7421880" cy="594213"/>
          </a:xfrm>
        </p:spPr>
        <p:txBody>
          <a:bodyPr wrap="square"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none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THANK YOU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590243" y="4671588"/>
            <a:ext cx="5038525" cy="216152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+ 00 000 000 000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590244" y="3532872"/>
            <a:ext cx="5038524" cy="448637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 surname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590244" y="4888429"/>
            <a:ext cx="5020417" cy="290153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name.surname@endava.com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23" hasCustomPrompt="1"/>
          </p:nvPr>
        </p:nvSpPr>
        <p:spPr>
          <a:xfrm>
            <a:off x="5590244" y="3981510"/>
            <a:ext cx="5038524" cy="210246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6528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218690" y="18666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22"/>
          </p:nvPr>
        </p:nvSpPr>
        <p:spPr>
          <a:xfrm>
            <a:off x="1218690" y="3360613"/>
            <a:ext cx="9831977" cy="1201232"/>
          </a:xfrm>
        </p:spPr>
        <p:txBody>
          <a:bodyPr lIns="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ct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ct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600200" indent="-228600" algn="ctr">
              <a:buFont typeface="Calibri" panose="020F0502020204030204" pitchFamily="34" charset="0"/>
              <a:buChar char="-"/>
              <a:defRPr sz="1400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23" hasCustomPrompt="1"/>
          </p:nvPr>
        </p:nvSpPr>
        <p:spPr>
          <a:xfrm>
            <a:off x="1218690" y="25955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79270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4952246" y="3054273"/>
            <a:ext cx="6401554" cy="3021340"/>
          </a:xfrm>
        </p:spPr>
        <p:txBody>
          <a:bodyPr lIns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r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r">
              <a:buFontTx/>
              <a:buNone/>
              <a:defRPr>
                <a:solidFill>
                  <a:schemeClr val="tx1"/>
                </a:solidFill>
              </a:defRPr>
            </a:lvl5pPr>
            <a:lvl6pPr algn="r">
              <a:defRPr sz="1200"/>
            </a:lvl6pPr>
            <a:lvl8pPr algn="r">
              <a:defRPr sz="120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806824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952246" y="2629541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7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and possibly second row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552410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06824" y="2603655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3028387"/>
            <a:ext cx="6401554" cy="1347548"/>
          </a:xfrm>
        </p:spPr>
        <p:txBody>
          <a:bodyPr wrap="square" lIns="0" tIns="0" rIns="0" b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455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columns_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2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82749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46564" y="2568629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6346564" y="2191023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9039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columns_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03444"/>
            <a:ext cx="3267235" cy="448637"/>
          </a:xfrm>
        </p:spPr>
        <p:txBody>
          <a:bodyPr lIns="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21" hasCustomPrompt="1"/>
          </p:nvPr>
        </p:nvSpPr>
        <p:spPr>
          <a:xfrm>
            <a:off x="4399541" y="2111718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23" hasCustomPrompt="1"/>
          </p:nvPr>
        </p:nvSpPr>
        <p:spPr>
          <a:xfrm>
            <a:off x="8086565" y="2119992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24" hasCustomPrompt="1"/>
          </p:nvPr>
        </p:nvSpPr>
        <p:spPr>
          <a:xfrm>
            <a:off x="4399541" y="2575061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25" hasCustomPrompt="1"/>
          </p:nvPr>
        </p:nvSpPr>
        <p:spPr>
          <a:xfrm>
            <a:off x="8093355" y="2586006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15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4" r="39414"/>
          <a:stretch/>
        </p:blipFill>
        <p:spPr>
          <a:xfrm>
            <a:off x="0" y="0"/>
            <a:ext cx="446116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25878" y="635274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7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r="23943"/>
          <a:stretch/>
        </p:blipFill>
        <p:spPr>
          <a:xfrm>
            <a:off x="-41564" y="0"/>
            <a:ext cx="451388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874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7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4078-FBCE-4758-9F4C-1C7F78520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8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02" r:id="rId2"/>
    <p:sldLayoutId id="2147483718" r:id="rId3"/>
    <p:sldLayoutId id="2147483715" r:id="rId4"/>
    <p:sldLayoutId id="2147483716" r:id="rId5"/>
    <p:sldLayoutId id="2147483717" r:id="rId6"/>
    <p:sldLayoutId id="2147483683" r:id="rId7"/>
    <p:sldLayoutId id="2147483719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  <p:sldLayoutId id="2147483686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DE411B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cs.uci.edu/~fielding/pubs/dissertation/top.htm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459" y="3404110"/>
            <a:ext cx="8584041" cy="106338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Web technologies using </a:t>
            </a:r>
            <a:r>
              <a:rPr lang="en-GB" dirty="0">
                <a:solidFill>
                  <a:srgbClr val="DE411B"/>
                </a:solidFill>
              </a:rPr>
              <a:t>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Course 6 – REST webservices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C2982A2F-246A-4390-B082-72F010224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181" y="1076308"/>
            <a:ext cx="4014319" cy="106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921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GB" dirty="0"/>
              <a:t>DANIELA CIUPERCA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C1730E-3B1E-41C5-9ADE-8766D30D763F}"/>
              </a:ext>
            </a:extLst>
          </p:cNvPr>
          <p:cNvSpPr txBox="1"/>
          <p:nvPr/>
        </p:nvSpPr>
        <p:spPr>
          <a:xfrm>
            <a:off x="4838330" y="2494131"/>
            <a:ext cx="5790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48977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sz="2000" dirty="0"/>
              <a:t>Request params</a:t>
            </a:r>
          </a:p>
          <a:p>
            <a:r>
              <a:rPr lang="en-US" sz="2000" dirty="0"/>
              <a:t>Request body</a:t>
            </a:r>
          </a:p>
          <a:p>
            <a:r>
              <a:rPr lang="en-US" sz="2000" dirty="0"/>
              <a:t>Response</a:t>
            </a:r>
          </a:p>
          <a:p>
            <a:r>
              <a:rPr lang="en-US" sz="2000" dirty="0"/>
              <a:t>Headers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4839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Request params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8492971" cy="3780522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Path param - </a:t>
            </a:r>
            <a:r>
              <a:rPr lang="en-US" dirty="0">
                <a:solidFill>
                  <a:srgbClr val="FF0000"/>
                </a:solidFill>
              </a:rPr>
              <a:t>@PathVariable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path variables may be substituted with identity-based values:  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GET / leagues/{</a:t>
            </a:r>
            <a:r>
              <a:rPr lang="en-US" dirty="0" err="1"/>
              <a:t>leagueId</a:t>
            </a:r>
            <a:r>
              <a:rPr lang="en-US" dirty="0"/>
              <a:t>}/teams/{</a:t>
            </a:r>
            <a:r>
              <a:rPr lang="en-US" dirty="0" err="1"/>
              <a:t>teamId</a:t>
            </a:r>
            <a:r>
              <a:rPr lang="en-US" dirty="0"/>
              <a:t>}/players/{</a:t>
            </a:r>
            <a:r>
              <a:rPr lang="en-US" dirty="0" err="1"/>
              <a:t>playerId</a:t>
            </a:r>
            <a:r>
              <a:rPr lang="en-US" dirty="0"/>
              <a:t>}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Query param - </a:t>
            </a:r>
            <a:r>
              <a:rPr lang="en-US" dirty="0">
                <a:solidFill>
                  <a:srgbClr val="FF0000"/>
                </a:solidFill>
              </a:rPr>
              <a:t>@RequestParam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is an URI’s optional query 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comes after the path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can provide clients with additional interaction capabilities (searching, pagination or filtering) 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GET /</a:t>
            </a:r>
            <a:r>
              <a:rPr lang="en-US" dirty="0" err="1"/>
              <a:t>users?role</a:t>
            </a:r>
            <a:r>
              <a:rPr lang="en-US" dirty="0"/>
              <a:t>=admin 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GET /</a:t>
            </a:r>
            <a:r>
              <a:rPr lang="en-US" dirty="0" err="1"/>
              <a:t>users?pageSize</a:t>
            </a:r>
            <a:r>
              <a:rPr lang="en-US" dirty="0"/>
              <a:t>=25&amp;pageStartIndex=50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for complex searching / filtering, consider designing 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a special resource such as </a:t>
            </a:r>
            <a:r>
              <a:rPr lang="en-US" i="1" dirty="0"/>
              <a:t>search: </a:t>
            </a:r>
            <a:r>
              <a:rPr lang="en-US" dirty="0"/>
              <a:t>POST /users/search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a GET request with a body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677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Request params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8492971" cy="348813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any required parameters should be put in the path, and any optional parameters should be query string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optional parameters in the path cause unexpected results when trying to write URL handlers that match different combinations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778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Request body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236988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@RequestBody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Usually mapped to 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Usually used for POST, PUT, PATCH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Possible to use it with a GET, less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733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response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9309717" cy="2026196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ResponseEntity</a:t>
            </a:r>
            <a:r>
              <a:rPr lang="en-US" dirty="0"/>
              <a:t>: used when extra information is needed on the response, apart from the possible retrieved entity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 status codes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 headers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618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headers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10295138" cy="410933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Various forms of metadata may be conveyed through the entity headers for the HTTP request and HTTP response (</a:t>
            </a:r>
            <a:r>
              <a:rPr lang="en-US" dirty="0">
                <a:solidFill>
                  <a:srgbClr val="FF0000"/>
                </a:solidFill>
              </a:rPr>
              <a:t>@RequestHeader </a:t>
            </a:r>
            <a:r>
              <a:rPr lang="en-US" dirty="0"/>
              <a:t>for requests)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 standard headers: 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Content-Type</a:t>
            </a:r>
            <a:r>
              <a:rPr lang="en-US" dirty="0"/>
              <a:t>: 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the type of data found within a request or response message’s body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media type: application, audio, image, message, model, multipart, text, or video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commonly used: text/html, image/jpeg, application/xml, application/json</a:t>
            </a:r>
          </a:p>
          <a:p>
            <a:pPr marL="1200150" lvl="2"/>
            <a:endParaRPr lang="en-US" dirty="0"/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ETag</a:t>
            </a:r>
            <a:r>
              <a:rPr lang="en-US" dirty="0"/>
              <a:t>: identifies a specific “version” of the resource. Usually sent in response to GET requests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If-Match</a:t>
            </a:r>
            <a:r>
              <a:rPr lang="en-US" dirty="0"/>
              <a:t>: identifies a specific “version” of the resource. Usually sent in request for PUT or PATCH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Location</a:t>
            </a:r>
            <a:r>
              <a:rPr lang="en-US" dirty="0"/>
              <a:t>: the URI of a newly created resource. Usually sent in response to the successful creation of a resource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Accept</a:t>
            </a:r>
            <a:r>
              <a:rPr lang="en-US" dirty="0"/>
              <a:t>: the type of data found within a request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 headers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798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en-GB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522C259-1AF8-40CB-BB39-96A25F5DC97A}"/>
              </a:ext>
            </a:extLst>
          </p:cNvPr>
          <p:cNvSpPr txBox="1">
            <a:spLocks/>
          </p:cNvSpPr>
          <p:nvPr/>
        </p:nvSpPr>
        <p:spPr>
          <a:xfrm>
            <a:off x="806824" y="1524019"/>
            <a:ext cx="5016927" cy="65146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8FDF9C8-8303-4BFA-A799-6B35B23913A6}"/>
              </a:ext>
            </a:extLst>
          </p:cNvPr>
          <p:cNvSpPr txBox="1">
            <a:spLocks/>
          </p:cNvSpPr>
          <p:nvPr/>
        </p:nvSpPr>
        <p:spPr>
          <a:xfrm>
            <a:off x="797946" y="1390812"/>
            <a:ext cx="9831977" cy="28869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Spring in Action, by Craig Walls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Spring REST, by Balaji Varanasi, Sudha </a:t>
            </a:r>
            <a:r>
              <a:rPr lang="en-US" sz="1400" dirty="0" err="1"/>
              <a:t>Belida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REST API Design Rulebook, by Mark Masse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2"/>
              </a:rPr>
              <a:t>https://www.ics.uci.edu/~fielding/pubs/dissertation/top.htm</a:t>
            </a:r>
            <a:r>
              <a:rPr lang="en-US" sz="1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lvl="1" indent="0">
              <a:buFont typeface="Wingdings" panose="05000000000000000000" pitchFamily="2" charset="2"/>
              <a:buNone/>
            </a:pPr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50158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  <a:endParaRPr lang="en-GB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550BF0CD-4709-4C21-AA28-698083ADB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726" y="1988598"/>
            <a:ext cx="3542190" cy="354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74768"/>
      </p:ext>
    </p:extLst>
  </p:cSld>
  <p:clrMapOvr>
    <a:masterClrMapping/>
  </p:clrMapOvr>
</p:sld>
</file>

<file path=ppt/theme/theme1.xml><?xml version="1.0" encoding="utf-8"?>
<a:theme xmlns:a="http://schemas.openxmlformats.org/drawingml/2006/main" name="Endava PPT slides">
  <a:themeElements>
    <a:clrScheme name="Endava colors">
      <a:dk1>
        <a:srgbClr val="000000"/>
      </a:dk1>
      <a:lt1>
        <a:srgbClr val="FFFFFF"/>
      </a:lt1>
      <a:dk2>
        <a:srgbClr val="BDBEC0"/>
      </a:dk2>
      <a:lt2>
        <a:srgbClr val="FFFFFF"/>
      </a:lt2>
      <a:accent1>
        <a:srgbClr val="DF411C"/>
      </a:accent1>
      <a:accent2>
        <a:srgbClr val="000000"/>
      </a:accent2>
      <a:accent3>
        <a:srgbClr val="E8775C"/>
      </a:accent3>
      <a:accent4>
        <a:srgbClr val="7F878B"/>
      </a:accent4>
      <a:accent5>
        <a:srgbClr val="252729"/>
      </a:accent5>
      <a:accent6>
        <a:srgbClr val="000000"/>
      </a:accent6>
      <a:hlink>
        <a:srgbClr val="DF411C"/>
      </a:hlink>
      <a:folHlink>
        <a:srgbClr val="000000"/>
      </a:folHlink>
    </a:clrScheme>
    <a:fontScheme name="Endava standard font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emplate-August2016" id="{8759937A-5D00-4C83-80D3-05A5A75A846C}" vid="{73A0825B-A9DC-4B49-80BD-44022E3E56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6496F0502D74BB4A164540D9F4E20" ma:contentTypeVersion="9" ma:contentTypeDescription="Create a new document." ma:contentTypeScope="" ma:versionID="dd0aab780523660e9a93d68eaca1d4c8">
  <xsd:schema xmlns:xsd="http://www.w3.org/2001/XMLSchema" xmlns:xs="http://www.w3.org/2001/XMLSchema" xmlns:p="http://schemas.microsoft.com/office/2006/metadata/properties" xmlns:ns2="e46040f1-2c7b-4e77-93af-f395b8cc6f01" xmlns:ns3="d55f746a-da14-4add-a151-1520bd7cadf3" targetNamespace="http://schemas.microsoft.com/office/2006/metadata/properties" ma:root="true" ma:fieldsID="874e7951cf76d627ae71890a9b9db7ad" ns2:_="" ns3:_="">
    <xsd:import namespace="e46040f1-2c7b-4e77-93af-f395b8cc6f01"/>
    <xsd:import namespace="d55f746a-da14-4add-a151-1520bd7cad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040f1-2c7b-4e77-93af-f395b8cc6f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5f746a-da14-4add-a151-1520bd7cadf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817D996-CB82-471C-BBA9-18018677EA6D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250C99A9-7B71-416C-A01E-F43BD1812B11}"/>
</file>

<file path=customXml/itemProps3.xml><?xml version="1.0" encoding="utf-8"?>
<ds:datastoreItem xmlns:ds="http://schemas.openxmlformats.org/officeDocument/2006/customXml" ds:itemID="{F42C2D96-7AE6-498C-A65A-58BFE51032EB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0DE70423-9FE9-4B65-9BE2-E34FCE1BD5F6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4e7e4dd7-87a7-44ed-a117-880e36b8a711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9a90466d-298e-42c6-9514-fada4205df45"/>
    <ds:schemaRef ds:uri="b00bdadb-5151-4b9a-bcb6-794e3648a44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3221</TotalTime>
  <Words>417</Words>
  <Application>Microsoft Office PowerPoint</Application>
  <PresentationFormat>Widescreen</PresentationFormat>
  <Paragraphs>70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Narrow</vt:lpstr>
      <vt:lpstr>Arial Narrow Bold</vt:lpstr>
      <vt:lpstr>Calibri</vt:lpstr>
      <vt:lpstr>Helvetica Neue Light</vt:lpstr>
      <vt:lpstr>Wingdings</vt:lpstr>
      <vt:lpstr>Endava PPT slides</vt:lpstr>
      <vt:lpstr>Web technologies using java</vt:lpstr>
      <vt:lpstr>agenda</vt:lpstr>
      <vt:lpstr>Request params</vt:lpstr>
      <vt:lpstr>Request params</vt:lpstr>
      <vt:lpstr>Request body</vt:lpstr>
      <vt:lpstr>response</vt:lpstr>
      <vt:lpstr>headers</vt:lpstr>
      <vt:lpstr>bibliography</vt:lpstr>
      <vt:lpstr>Q&amp;A</vt:lpstr>
      <vt:lpstr>PowerPoint Presentation</vt:lpstr>
    </vt:vector>
  </TitlesOfParts>
  <Company>Endava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use colour for keywords</dc:title>
  <dc:creator>Ana Maria Scridon</dc:creator>
  <cp:lastModifiedBy>Daniela Mihaela Spilca</cp:lastModifiedBy>
  <cp:revision>449</cp:revision>
  <cp:lastPrinted>2015-07-09T12:46:33Z</cp:lastPrinted>
  <dcterms:created xsi:type="dcterms:W3CDTF">2017-02-27T09:06:14Z</dcterms:created>
  <dcterms:modified xsi:type="dcterms:W3CDTF">2021-11-10T14:54:47Z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0x010100A796496F0502D74BB4A164540D9F4E20</vt:lpwstr>
  </property>
  <property fmtid="{D5CDD505-2E9C-101B-9397-08002B2CF9AE}" pid="3" name="_dlc_DocIdItemGuid">
    <vt:lpwstr>0fa16cee-d055-4cfb-a04f-da5a647cef96</vt:lpwstr>
  </property>
  <property fmtid="{D5CDD505-2E9C-101B-9397-08002B2CF9AE}" pid="4" name="TaskStatus">
    <vt:lpwstr>Not Started</vt:lpwstr>
  </property>
  <property fmtid="{D5CDD505-2E9C-101B-9397-08002B2CF9AE}" pid="5" name="_dlc_policyId">
    <vt:lpwstr/>
  </property>
  <property fmtid="{D5CDD505-2E9C-101B-9397-08002B2CF9AE}" pid="6" name="StartDate">
    <vt:lpwstr>2019-09-13T08:00:22Z</vt:lpwstr>
  </property>
  <property fmtid="{D5CDD505-2E9C-101B-9397-08002B2CF9AE}" pid="7" name="ItemRetentionFormula">
    <vt:lpwstr/>
  </property>
  <property fmtid="{D5CDD505-2E9C-101B-9397-08002B2CF9AE}" pid="8" name="Priority">
    <vt:lpwstr>(2) Normal</vt:lpwstr>
  </property>
</Properties>
</file>

<file path=docProps/thumbnail.jpeg>
</file>